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6" r:id="rId8"/>
    <p:sldId id="420" r:id="rId9"/>
    <p:sldId id="415" r:id="rId10"/>
    <p:sldId id="418" r:id="rId11"/>
    <p:sldId id="419" r:id="rId12"/>
    <p:sldId id="423" r:id="rId13"/>
    <p:sldId id="421" r:id="rId14"/>
    <p:sldId id="422" r:id="rId15"/>
    <p:sldId id="42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5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en-US" altLang="zh-CN"/>
              <a:t>Junit4—</a:t>
            </a:r>
            <a:r>
              <a:rPr lang="zh-CN" altLang="en-US"/>
              <a:t>单元测试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JUnit4</a:t>
            </a:r>
            <a:r>
              <a:t>常用注解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@Test</a:t>
            </a:r>
            <a:endParaRPr lang="en-US" altLang="zh-CN"/>
          </a:p>
          <a:p>
            <a:pPr lvl="1"/>
            <a:r>
              <a:t>修饰该方法为测试方法</a:t>
            </a:r>
          </a:p>
          <a:p>
            <a:pPr lvl="2"/>
            <a:r>
              <a:rPr lang="en-US" altLang="zh-CN">
                <a:sym typeface="+mn-ea"/>
              </a:rPr>
              <a:t>测试方法必须是public  void，即公共、无返回数据。可以抛出异常。</a:t>
            </a:r>
            <a:endParaRPr lang="en-US" altLang="zh-CN"/>
          </a:p>
          <a:p>
            <a:pPr lvl="1"/>
            <a:r>
              <a:rPr lang="en-US" altLang="zh-CN">
                <a:sym typeface="+mn-ea"/>
              </a:rPr>
              <a:t>@Test(expected=XXXXException.class)</a:t>
            </a:r>
            <a:endParaRPr lang="en-US" altLang="zh-CN"/>
          </a:p>
          <a:p>
            <a:pPr lvl="2"/>
            <a:r>
              <a:rPr>
                <a:sym typeface="+mn-ea"/>
              </a:rPr>
              <a:t>@Test 标注加上此参数， 当你代码中没有异常，也会抛出异常</a:t>
            </a:r>
            <a:endParaRPr>
              <a:sym typeface="+mn-ea"/>
            </a:endParaRPr>
          </a:p>
          <a:p>
            <a:pPr lvl="1"/>
            <a:r>
              <a:rPr lang="en-US" altLang="zh-CN">
                <a:sym typeface="+mn-ea"/>
              </a:rPr>
              <a:t>@Test(timeout=</a:t>
            </a:r>
            <a:r>
              <a:rPr>
                <a:sym typeface="+mn-ea"/>
              </a:rPr>
              <a:t>毫秒</a:t>
            </a:r>
            <a:r>
              <a:rPr lang="en-US" altLang="zh-CN">
                <a:sym typeface="+mn-ea"/>
              </a:rPr>
              <a:t>)</a:t>
            </a:r>
            <a:endParaRPr lang="en-US" altLang="zh-CN"/>
          </a:p>
          <a:p>
            <a:pPr lvl="2"/>
            <a:r>
              <a:rPr>
                <a:sym typeface="+mn-ea"/>
              </a:rPr>
              <a:t>设置超时时间，如果超过该时间则测试不通过</a:t>
            </a:r>
            <a:endParaRPr lang="en-US" altLang="zh-CN"/>
          </a:p>
          <a:p>
            <a:r>
              <a:rPr lang="en-US" altLang="zh-CN"/>
              <a:t>@BeforeClass</a:t>
            </a:r>
            <a:endParaRPr lang="en-US" altLang="zh-CN"/>
          </a:p>
          <a:p>
            <a:pPr lvl="1"/>
            <a:r>
              <a:t>修饰的方法会在所有方法被调用前执行</a:t>
            </a:r>
            <a:endParaRPr lang="en-US" altLang="zh-CN"/>
          </a:p>
          <a:p>
            <a:r>
              <a:rPr lang="en-US" altLang="zh-CN"/>
              <a:t>@AfterClass</a:t>
            </a:r>
            <a:endParaRPr lang="en-US" altLang="zh-CN"/>
          </a:p>
          <a:p>
            <a:pPr lvl="1"/>
            <a:r>
              <a:rPr sz="1400"/>
              <a:t>修饰的方法会在所有方法被调用之后执行</a:t>
            </a:r>
            <a:endParaRPr lang="en-US" altLang="zh-CN"/>
          </a:p>
          <a:p/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1800">
                <a:sym typeface="+mn-ea"/>
              </a:rPr>
              <a:t>@Before</a:t>
            </a:r>
            <a:endParaRPr lang="en-US" altLang="zh-CN" sz="1800"/>
          </a:p>
          <a:p>
            <a:pPr lvl="1"/>
            <a:r>
              <a:rPr sz="1800">
                <a:sym typeface="+mn-ea"/>
              </a:rPr>
              <a:t>会在每一个测试方法前执行</a:t>
            </a:r>
            <a:endParaRPr lang="en-US" altLang="zh-CN" sz="1800"/>
          </a:p>
          <a:p>
            <a:r>
              <a:rPr lang="en-US" altLang="zh-CN" sz="1800">
                <a:sym typeface="+mn-ea"/>
              </a:rPr>
              <a:t>@After</a:t>
            </a:r>
            <a:endParaRPr lang="en-US" altLang="zh-CN" sz="1800"/>
          </a:p>
          <a:p>
            <a:pPr lvl="1"/>
            <a:r>
              <a:rPr sz="1800">
                <a:sym typeface="+mn-ea"/>
              </a:rPr>
              <a:t>会在每一个测试方法后执行</a:t>
            </a:r>
            <a:endParaRPr sz="1800">
              <a:sym typeface="+mn-ea"/>
            </a:endParaRPr>
          </a:p>
          <a:p>
            <a:pPr lvl="0"/>
            <a:r>
              <a:rPr lang="en-US" altLang="zh-CN" sz="1800">
                <a:sym typeface="+mn-ea"/>
              </a:rPr>
              <a:t>@Ignore</a:t>
            </a:r>
            <a:endParaRPr lang="en-US" altLang="zh-CN" sz="1800"/>
          </a:p>
          <a:p>
            <a:pPr lvl="1"/>
            <a:r>
              <a:rPr sz="1800">
                <a:sym typeface="+mn-ea"/>
              </a:rPr>
              <a:t>所修饰的测试方法会被测试运行器忽略</a:t>
            </a:r>
            <a:endParaRPr sz="1800">
              <a:sym typeface="+mn-ea"/>
            </a:endParaRPr>
          </a:p>
          <a:p>
            <a:r>
              <a:rPr lang="zh-CN" altLang="en-US"/>
              <a:t>@Runwith</a:t>
            </a:r>
            <a:endParaRPr lang="zh-CN" altLang="en-US"/>
          </a:p>
          <a:p>
            <a:pPr lvl="1"/>
            <a:r>
              <a:rPr lang="zh-CN" altLang="en-US"/>
              <a:t>测试运行器则决定了用什么方式偏好去运行这些测试集/类/方法。而@Runwith就是放在测试类名之前，用来确定这个类怎么运行的。也可以不标注，会使用默认运行器。</a:t>
            </a:r>
            <a:endParaRPr lang="zh-CN" altLang="en-US"/>
          </a:p>
          <a:p>
            <a:pPr lvl="2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@Test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测试方法必须是public  void，即公共、无返回数据。可以抛出异常。</a:t>
            </a:r>
            <a:endParaRPr lang="en-US" altLang="zh-CN"/>
          </a:p>
          <a:p>
            <a:r>
              <a:rPr lang="en-US" altLang="zh-CN"/>
              <a:t>@Test(expected=XXXXException.class)</a:t>
            </a:r>
            <a:endParaRPr lang="en-US" altLang="zh-CN"/>
          </a:p>
          <a:p>
            <a:pPr lvl="1"/>
            <a:r>
              <a:rPr sz="1400"/>
              <a:t>捕获该方法抛出的异常</a:t>
            </a:r>
            <a:endParaRPr sz="1400"/>
          </a:p>
          <a:p>
            <a:r>
              <a:rPr lang="en-US" altLang="zh-CN"/>
              <a:t>@Test(timeout=</a:t>
            </a:r>
            <a:r>
              <a:t>毫秒</a:t>
            </a:r>
            <a:r>
              <a:rPr lang="en-US" altLang="zh-CN"/>
              <a:t>)</a:t>
            </a:r>
            <a:endParaRPr lang="en-US" altLang="zh-CN"/>
          </a:p>
          <a:p>
            <a:pPr lvl="1"/>
            <a:r>
              <a:t>设置超时时间，如果超过该时间则测试不通过</a:t>
            </a: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断言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1600"/>
              <a:t>断言是编写测试用例的核心实现方式，即期望值是多少，测试的结果是多少，以此来判断测试是否通过。</a:t>
            </a:r>
            <a:endParaRPr lang="zh-CN" altLang="en-US" sz="1600"/>
          </a:p>
          <a:p>
            <a:endParaRPr lang="zh-CN" altLang="en-US" sz="1600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775335" y="1403350"/>
          <a:ext cx="10746740" cy="4937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73370"/>
                <a:gridCol w="5373370"/>
              </a:tblGrid>
              <a:tr h="4114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方法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assertArrayEquals(expecteds, actuals)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查看两个数组是否相等。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assertEquals(expected, actual)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查看两个对象是否相等。类似于字符串比较使用的equals()方法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assertNotEquals(first, second)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查看两个对象是否不相等。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assertNull(object)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查看对象是否为空。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assertNotNull(object)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查看对象是否不为空。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assertSame(expected, actual)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查看两个对象的引用是否相等。类似于使用“==”比较两个对象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assertNotSame(unexpected, actual)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查看两个对象的引用是否不相等。类似于使用“!=”比较两个对象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assertTrue(condition)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查看运行结果是否为true。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assertFalse(condition)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查看运行结果是否为false。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assertThat(actual, matcher)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查看实际值是否满足指定的条件</a:t>
                      </a:r>
                      <a:endParaRPr lang="zh-CN" altLang="en-US"/>
                    </a:p>
                  </a:txBody>
                  <a:tcPr/>
                </a:tc>
              </a:tr>
              <a:tr h="4114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fail()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让测试失败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测试套件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1400"/>
              <a:t>@RunWith(Suite.class)</a:t>
            </a:r>
            <a:endParaRPr lang="en-US" altLang="zh-CN" sz="1400"/>
          </a:p>
          <a:p>
            <a:pPr marL="0" indent="0">
              <a:buNone/>
            </a:pPr>
            <a:r>
              <a:rPr lang="en-US" altLang="zh-CN" sz="1400"/>
              <a:t>@Suite.SuiteClasses({Test1.class,Test2.class,Test3.class})</a:t>
            </a:r>
            <a:endParaRPr lang="en-US" altLang="zh-CN" sz="1400"/>
          </a:p>
          <a:p>
            <a:pPr marL="0" indent="0">
              <a:buNone/>
            </a:pPr>
            <a:r>
              <a:rPr lang="en-US" altLang="zh-CN" sz="1400"/>
              <a:t>public class SuiteClass {</a:t>
            </a:r>
            <a:endParaRPr lang="en-US" altLang="zh-CN" sz="1400"/>
          </a:p>
          <a:p>
            <a:pPr marL="0" indent="0">
              <a:buNone/>
            </a:pPr>
            <a:endParaRPr lang="en-US" altLang="zh-CN" sz="1400"/>
          </a:p>
          <a:p>
            <a:pPr marL="0" indent="0">
              <a:buNone/>
            </a:pPr>
            <a:r>
              <a:rPr lang="en-US" altLang="zh-CN" sz="1400"/>
              <a:t>}</a:t>
            </a:r>
            <a:endParaRPr lang="en-US" altLang="zh-CN" sz="1400"/>
          </a:p>
          <a:p>
            <a:pPr marL="0" indent="0">
              <a:buNone/>
            </a:pPr>
            <a:endParaRPr lang="en-US" altLang="zh-CN" sz="1400"/>
          </a:p>
          <a:p>
            <a:pPr marL="0" indent="0">
              <a:buNone/>
            </a:pPr>
            <a:r>
              <a:rPr sz="1400"/>
              <a:t>测试套件就是组织测试类一起运行</a:t>
            </a:r>
            <a:endParaRPr sz="1400"/>
          </a:p>
          <a:p>
            <a:pPr marL="0" indent="0">
              <a:buNone/>
            </a:pPr>
            <a:r>
              <a:rPr sz="1400"/>
              <a:t>声明一个作为测试套件的入口类，该类中不包含其他的方法</a:t>
            </a:r>
            <a:endParaRPr sz="1400"/>
          </a:p>
          <a:p>
            <a:pPr marL="0" indent="0">
              <a:buNone/>
            </a:pPr>
            <a:r>
              <a:rPr sz="1400"/>
              <a:t>更改测试运行器</a:t>
            </a:r>
            <a:r>
              <a:rPr lang="en-US" altLang="zh-CN" sz="1400"/>
              <a:t>Suite.class</a:t>
            </a:r>
            <a:endParaRPr lang="en-US" altLang="zh-CN" sz="1400"/>
          </a:p>
          <a:p>
            <a:pPr marL="0" indent="0">
              <a:buNone/>
            </a:pPr>
            <a:r>
              <a:rPr sz="1400"/>
              <a:t>将要测试的类作为数组传入到</a:t>
            </a:r>
            <a:r>
              <a:rPr lang="en-US" altLang="zh-CN" sz="1400">
                <a:sym typeface="+mn-ea"/>
              </a:rPr>
              <a:t>@Suite.SuiteClasses({})</a:t>
            </a:r>
            <a:endParaRPr lang="en-US" altLang="zh-CN" sz="1400"/>
          </a:p>
          <a:p>
            <a:pPr marL="0" indent="0">
              <a:buNone/>
            </a:pPr>
            <a:endParaRPr sz="1400"/>
          </a:p>
          <a:p>
            <a:pPr marL="0" indent="0">
              <a:buNone/>
            </a:pPr>
            <a:endParaRPr sz="140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Junit4</a:t>
            </a:r>
            <a:r>
              <a:t>简介</a:t>
            </a:r>
            <a:endParaRPr lang="en-US" altLang="zh-CN"/>
          </a:p>
          <a:p>
            <a:r>
              <a:rPr lang="en-US" altLang="zh-CN"/>
              <a:t>Junit4</a:t>
            </a:r>
            <a:r>
              <a:t>快速入门</a:t>
            </a:r>
          </a:p>
          <a:p>
            <a:r>
              <a:rPr lang="en-US" altLang="zh-CN">
                <a:sym typeface="+mn-ea"/>
              </a:rPr>
              <a:t>Junit4</a:t>
            </a:r>
            <a:r>
              <a:rPr>
                <a:sym typeface="+mn-ea"/>
              </a:rPr>
              <a:t>使用详解</a:t>
            </a:r>
            <a:endParaRPr>
              <a:sym typeface="+mn-ea"/>
            </a:endParaRPr>
          </a:p>
          <a:p>
            <a:r>
              <a:rPr lang="en-US" altLang="zh-CN">
                <a:sym typeface="+mn-ea"/>
              </a:rPr>
              <a:t>Junit4</a:t>
            </a:r>
            <a:r>
              <a:rPr>
                <a:sym typeface="+mn-ea"/>
              </a:rPr>
              <a:t>深入使用</a:t>
            </a:r>
            <a:endParaRPr>
              <a:sym typeface="+mn-ea"/>
            </a:endParaRPr>
          </a:p>
          <a:p>
            <a:r>
              <a:rPr lang="en-US" altLang="zh-CN">
                <a:sym typeface="+mn-ea"/>
              </a:rPr>
              <a:t>Junit4</a:t>
            </a:r>
            <a:r>
              <a:rPr>
                <a:sym typeface="+mn-ea"/>
              </a:rPr>
              <a:t>在</a:t>
            </a:r>
            <a:r>
              <a:rPr lang="en-US" altLang="zh-CN">
                <a:sym typeface="+mn-ea"/>
              </a:rPr>
              <a:t>Web</a:t>
            </a:r>
            <a:r>
              <a:rPr>
                <a:sym typeface="+mn-ea"/>
              </a:rPr>
              <a:t>项目中的使用</a:t>
            </a:r>
            <a:endParaRPr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Junit4</a:t>
            </a:r>
            <a:r>
              <a:t>简介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JUnit是由 Erich Gamma 和 Kent Beck 编写的一个回归测试框架（regression testing framework）。Junit测试是程序员测试，即所谓白盒测试，因为程序员知道被测试的软件如何（How）完成功能和完成什么样（What）的功能。</a:t>
            </a:r>
            <a:endParaRPr lang="zh-CN" altLang="en-US"/>
          </a:p>
          <a:p>
            <a:r>
              <a:rPr lang="zh-CN" altLang="en-US"/>
              <a:t>JUnit是一个开放源代码的Java测试框架，用于编写和运行可重复的测试。他是用于单元测试框架体系xUnit的一个实例（用于java语言）。它包括以下特性：</a:t>
            </a:r>
            <a:endParaRPr lang="zh-CN" altLang="en-US"/>
          </a:p>
          <a:p>
            <a:pPr lvl="1"/>
            <a:r>
              <a:rPr lang="zh-CN" altLang="en-US"/>
              <a:t>用于测试期望结果的断言（Assertion）</a:t>
            </a:r>
            <a:endParaRPr lang="zh-CN" altLang="en-US"/>
          </a:p>
          <a:p>
            <a:pPr lvl="1"/>
            <a:r>
              <a:rPr lang="zh-CN" altLang="en-US"/>
              <a:t>用于共享共同测试数据的测试工具</a:t>
            </a:r>
            <a:endParaRPr lang="zh-CN" altLang="en-US"/>
          </a:p>
          <a:p>
            <a:pPr lvl="1"/>
            <a:r>
              <a:rPr lang="zh-CN" altLang="en-US"/>
              <a:t>用于方便的组织和运行测试的测试套件</a:t>
            </a:r>
            <a:endParaRPr lang="zh-CN" altLang="en-US"/>
          </a:p>
          <a:p>
            <a:pPr lvl="1"/>
            <a:r>
              <a:rPr lang="zh-CN" altLang="en-US"/>
              <a:t>图形和文本的测试运行器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Junit4</a:t>
            </a:r>
            <a:r>
              <a:t>优点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极限编程</a:t>
            </a:r>
            <a:endParaRPr lang="zh-CN" altLang="en-US"/>
          </a:p>
          <a:p>
            <a:pPr lvl="1"/>
            <a:r>
              <a:rPr lang="zh-CN" altLang="en-US"/>
              <a:t>要求在编写代码之前先写测试，这样可以强制你在写代码之前好好的思考代码（方法）的功能和逻辑，否则编写的代码很不稳定，那么你需要同时维护测试代码和实际代码，这个工作量就会大大增加。因此在极限编程中，基本过程是这样的：构思－&gt; 编写测试代码－&gt; 编写代码－&gt; 测试，而且编写测试和编写代码都是增量式的，写一点测一点，在编写以后的代码中如果发现问题可以较快的追踪到问题的原因，减小回归错误的纠错难度。</a:t>
            </a:r>
            <a:endParaRPr lang="zh-CN" altLang="en-US"/>
          </a:p>
          <a:p>
            <a:r>
              <a:rPr lang="zh-CN" altLang="en-US"/>
              <a:t>重构</a:t>
            </a:r>
            <a:endParaRPr lang="zh-CN" altLang="en-US"/>
          </a:p>
          <a:p>
            <a:pPr lvl="1"/>
            <a:r>
              <a:rPr lang="zh-CN" altLang="en-US"/>
              <a:t>其好处和极限编程中是类似的，因为重构也是要求改一点测一点，减少回归错误造成的时间消耗。</a:t>
            </a:r>
            <a:endParaRPr lang="zh-CN" altLang="en-US"/>
          </a:p>
          <a:p>
            <a:r>
              <a:rPr lang="zh-CN" altLang="en-US"/>
              <a:t>其他情况</a:t>
            </a:r>
            <a:endParaRPr lang="zh-CN" altLang="en-US"/>
          </a:p>
          <a:p>
            <a:pPr lvl="1"/>
            <a:r>
              <a:rPr lang="zh-CN" altLang="en-US"/>
              <a:t>我们在开发的时候使用junit写一些适当的测试也是有必要的，因为一般我们也是需要编写测试的代码的，可能原来不是使用的junit，如果使用junit，而且针对接口（方法）编写测试代码会减少以后的维护工作，例如以后对方法内部的修改（这个就是相当于重构的工作了）。另外就是因为junit有断言功能，如果测试结果不通过会告诉我们哪个测试不通过，为什么，而如果是像以前的一般做法是写一些测试代码看其输出结果，然后再由自己来判断结果是否正确，使用junit的好处就是这个结果是否正确的判断是它来完成的，我们只需要看看它告诉我们结果是否正确就可以了，在一般情况下会大大提高效率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junit4.x使用帮助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使用junit4.x版本进行单元测试时，不用测试类继承TestCase父类，因为，junit4.x全面引入了Annotation来执行我们编写的测试。</a:t>
            </a:r>
            <a:endParaRPr lang="zh-CN" altLang="en-US"/>
          </a:p>
          <a:p>
            <a:r>
              <a:rPr lang="zh-CN" altLang="en-US"/>
              <a:t>junit4.x版本，引用了注解的方式，进行单元测试；</a:t>
            </a:r>
            <a:endParaRPr lang="zh-CN" altLang="en-US"/>
          </a:p>
          <a:p>
            <a:r>
              <a:rPr lang="zh-CN" altLang="en-US"/>
              <a:t>junit4.x版本我们常用的注解：</a:t>
            </a:r>
            <a:endParaRPr lang="zh-CN" altLang="en-US"/>
          </a:p>
          <a:p>
            <a:pPr lvl="1"/>
            <a:r>
              <a:rPr lang="zh-CN" altLang="en-US"/>
              <a:t>A、@Before 注解：与junit3.x中的setUp()方法功能一样，在每个测试方法之前执行；</a:t>
            </a:r>
            <a:endParaRPr lang="zh-CN" altLang="en-US"/>
          </a:p>
          <a:p>
            <a:pPr lvl="1"/>
            <a:r>
              <a:rPr lang="zh-CN" altLang="en-US"/>
              <a:t>B、@After 注解：与junit3.x中的tearDown()方法功能一样，在每个测试方法之后执行；</a:t>
            </a:r>
            <a:endParaRPr lang="zh-CN" altLang="en-US"/>
          </a:p>
          <a:p>
            <a:pPr lvl="1"/>
            <a:r>
              <a:rPr lang="zh-CN" altLang="en-US"/>
              <a:t>C、@BeforeClass 注解：在所有方法执行之前执行；</a:t>
            </a:r>
            <a:endParaRPr lang="zh-CN" altLang="en-US"/>
          </a:p>
          <a:p>
            <a:pPr lvl="1"/>
            <a:r>
              <a:rPr lang="zh-CN" altLang="en-US"/>
              <a:t>D、@AfterClass 注解：在所有方法执行之后执行；</a:t>
            </a:r>
            <a:endParaRPr lang="zh-CN" altLang="en-US"/>
          </a:p>
          <a:p>
            <a:pPr lvl="1"/>
            <a:r>
              <a:rPr lang="zh-CN" altLang="en-US"/>
              <a:t>E、@Test(timeout = xxx) 注解：设置当前测试方法在一定时间内运行完，否则返回错误；</a:t>
            </a:r>
            <a:endParaRPr lang="zh-CN" altLang="en-US"/>
          </a:p>
          <a:p>
            <a:pPr lvl="1"/>
            <a:r>
              <a:rPr lang="zh-CN" altLang="en-US"/>
              <a:t>F、@Test(expected = Exception.class) 注解：设置被测试的方法是否有异常抛出。抛出异常类型为：Exception.class；</a:t>
            </a:r>
            <a:endParaRPr lang="zh-CN" altLang="en-US"/>
          </a:p>
          <a:p>
            <a:pPr lvl="1"/>
            <a:r>
              <a:rPr lang="zh-CN" altLang="en-US"/>
              <a:t>G、@Ignore 注解：注释掉一个测试方法或一个类，被注释的方法或类，不会被执行。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测试用例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测试用例(Test Case)是指对一项特定的软件产品进行测试任务的描述，体现测试方案、方法、技术和策略。其内容包括测试目标、测试环境、输入数据、测试步骤、预期结果、测试脚本等，最终形成文档。简单地认为，测试用例是为某个特殊目标而编制的一组测试输入、执行条件以及预期结果，用于核实是否满足某个特定软件需求。</a:t>
            </a:r>
            <a:endParaRPr lang="zh-CN" altLang="en-US"/>
          </a:p>
          <a:p>
            <a:r>
              <a:rPr lang="zh-CN" altLang="en-US"/>
              <a:t>测试用例（Test Case）是将软件测试的行为活动做一个科学化的组织归纳，目的是能够将软件测试的行为转化成可管理的模式；同时测试用例也是将测试具体量化的方法之一，不同类别的软件，测试用例是不同的。</a:t>
            </a:r>
            <a:endParaRPr lang="zh-CN" altLang="en-US"/>
          </a:p>
          <a:p>
            <a:r>
              <a:rPr lang="zh-CN" altLang="en-US"/>
              <a:t>测试用例的设计方法主要有黑盒测试法和白盒测试法。</a:t>
            </a:r>
            <a:endParaRPr lang="zh-CN" altLang="en-US"/>
          </a:p>
          <a:p>
            <a:pPr lvl="1"/>
            <a:r>
              <a:rPr lang="zh-CN" altLang="en-US"/>
              <a:t>黑盒测试也称功能测试，黑盒测试着眼于程序外部结构，不考虑内部逻辑结构，主要针对软件界面和软件功能进行测试。 </a:t>
            </a:r>
            <a:endParaRPr lang="zh-CN" altLang="en-US"/>
          </a:p>
          <a:p>
            <a:pPr lvl="1"/>
            <a:r>
              <a:rPr lang="zh-CN" altLang="en-US"/>
              <a:t>白盒测试又称结构测试、透明盒测试、逻辑驱动测试或基于代码的测试。白盒法全面了解程序内部逻辑结构、对所有逻辑路径进行测试。</a:t>
            </a:r>
            <a:endParaRPr lang="zh-CN" altLang="en-US"/>
          </a:p>
          <a:p>
            <a:pPr lvl="0"/>
            <a:r>
              <a:rPr lang="zh-CN" altLang="en-US">
                <a:solidFill>
                  <a:srgbClr val="FF0000"/>
                </a:solidFill>
              </a:rPr>
              <a:t>测试用例不是用来证明你是对的，而是用来证明你没错</a:t>
            </a:r>
            <a:endParaRPr lang="zh-CN" altLang="en-US">
              <a:solidFill>
                <a:srgbClr val="FF0000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Junit4</a:t>
            </a:r>
            <a:r>
              <a:t>使用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&lt;dependency&gt;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        &lt;groupId&gt;junit&lt;/groupId&gt;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        &lt;artifactId&gt;junit&lt;/artifactId&gt;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        &lt;version&gt;4.8.2&lt;/version&gt;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        &lt;scope&gt;test&lt;/scope&gt;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&lt;/dependency&gt;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测试方法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测试方法必须使用</a:t>
            </a:r>
            <a:r>
              <a:rPr lang="en-US" altLang="zh-CN"/>
              <a:t>@Test</a:t>
            </a:r>
            <a:r>
              <a:t>注解标注</a:t>
            </a:r>
          </a:p>
          <a:p>
            <a:r>
              <a:t>测试方法是</a:t>
            </a:r>
            <a:r>
              <a:rPr lang="en-US" altLang="zh-CN"/>
              <a:t>public void</a:t>
            </a:r>
            <a:r>
              <a:t>修饰的，并且不能带有任何参数</a:t>
            </a:r>
          </a:p>
          <a:p>
            <a:r>
              <a:t>测试代码应单独起一个文件夹来保存</a:t>
            </a:r>
          </a:p>
          <a:p>
            <a:r>
              <a:t>测试类的包应该与被测试的包保持一致</a:t>
            </a:r>
          </a:p>
          <a:p>
            <a:r>
              <a:t>测试中的每个方法都必须可以独立测试，测试方法不能有任何依赖</a:t>
            </a:r>
          </a:p>
          <a:p>
            <a:r>
              <a:t>一般测试类的类名以</a:t>
            </a:r>
            <a:r>
              <a:rPr lang="en-US" altLang="zh-CN"/>
              <a:t>Test</a:t>
            </a:r>
            <a:r>
              <a:t>结尾</a:t>
            </a:r>
          </a:p>
          <a:p>
            <a:r>
              <a:t>测试方法用</a:t>
            </a:r>
            <a:r>
              <a:rPr lang="en-US" altLang="zh-CN"/>
              <a:t>test</a:t>
            </a:r>
            <a:r>
              <a:t>作为方法名的前缀（</a:t>
            </a:r>
            <a:r>
              <a:rPr lang="en-US" altLang="zh-CN"/>
              <a:t>JUnit3.0</a:t>
            </a:r>
            <a:r>
              <a:t>版本要求</a:t>
            </a:r>
            <a:r>
              <a:t>）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测试失败的两种情况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测试用例用来达到想要的预期结果，但对于逻辑错误无能为力</a:t>
            </a:r>
            <a:endParaRPr lang="zh-CN" altLang="en-US"/>
          </a:p>
          <a:p>
            <a:r>
              <a:rPr lang="en-US" altLang="zh-CN"/>
              <a:t>Failure</a:t>
            </a:r>
            <a:r>
              <a:t>一般是由单元测试的断言方法所产生的，这个表示测试结果与我们的预期不一致</a:t>
            </a:r>
          </a:p>
          <a:p>
            <a:r>
              <a:rPr lang="en-US" altLang="zh-CN"/>
              <a:t>Error</a:t>
            </a:r>
            <a:r>
              <a:t>一般是由代码异常引起的，这个表示了测试代码本身有错误，也可以理解为有</a:t>
            </a:r>
            <a:r>
              <a:rPr lang="en-US" altLang="zh-CN"/>
              <a:t>BUG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4.xml><?xml version="1.0" encoding="utf-8"?>
<p:tagLst xmlns:p="http://schemas.openxmlformats.org/presentationml/2006/main">
  <p:tag name="KSO_WM_UNIT_TABLE_BEAUTIFY" val="smartTable{59fa5b8a-dcb0-40c4-8768-ec9c3c7d567c}"/>
  <p:tag name="TABLE_ENDDRAG_ORIGIN_RECT" val="846*388"/>
  <p:tag name="TABLE_ENDDRAG_RECT" val="64*133*846*388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1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3442</Words>
  <Application>WPS 演示</Application>
  <PresentationFormat>宽屏</PresentationFormat>
  <Paragraphs>178</Paragraphs>
  <Slides>14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1_Office 主题​​</vt:lpstr>
      <vt:lpstr>Junit4—单元测试</vt:lpstr>
      <vt:lpstr>主要内容</vt:lpstr>
      <vt:lpstr>Junit4简介</vt:lpstr>
      <vt:lpstr>Junit4优点</vt:lpstr>
      <vt:lpstr>junit4.x使用帮助</vt:lpstr>
      <vt:lpstr>测试用例</vt:lpstr>
      <vt:lpstr>Junit4使用</vt:lpstr>
      <vt:lpstr>测试方法</vt:lpstr>
      <vt:lpstr>测试失败的两种情况</vt:lpstr>
      <vt:lpstr>JUnit4常用注解</vt:lpstr>
      <vt:lpstr>PowerPoint 演示文稿</vt:lpstr>
      <vt:lpstr>@Test</vt:lpstr>
      <vt:lpstr>断言</vt:lpstr>
      <vt:lpstr>测试套件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cj</cp:lastModifiedBy>
  <cp:revision>158</cp:revision>
  <dcterms:created xsi:type="dcterms:W3CDTF">2019-06-19T02:08:00Z</dcterms:created>
  <dcterms:modified xsi:type="dcterms:W3CDTF">2021-07-19T06:39:25Z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2052-11.1.0.10578</vt:lpwstr>
  </property>
  <property fmtid="{D5CDD505-2E9C-101B-9397-08002B2CF9AE}" pid="3" name="ICV">
    <vt:lpwstr>2DE4B899CFA54CA9BD9710FF4BF5C3D9</vt:lpwstr>
  </property>
</Properties>
</file>